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6" r:id="rId21"/>
    <p:sldId id="278" r:id="rId22"/>
    <p:sldId id="279" r:id="rId23"/>
    <p:sldId id="274" r:id="rId24"/>
    <p:sldId id="275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24.12.2018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ATATÜRK ORTAOKULU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>PSİKOLOJİK DANIŞMA ve REHBERLİK SERVİSİ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pPr algn="ctr"/>
            <a:r>
              <a:rPr lang="tr-TR" sz="4500" dirty="0" smtClean="0"/>
              <a:t>AİLE İÇİ İLETİŞİM  </a:t>
            </a:r>
            <a:endParaRPr lang="tr-TR" sz="4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İfade Etme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600" dirty="0" smtClean="0">
                <a:solidFill>
                  <a:schemeClr val="accent2">
                    <a:lumMod val="50000"/>
                  </a:schemeClr>
                </a:solidFill>
              </a:rPr>
              <a:t>Düşüncelerimizi isteklerimizi karşı tarafa, özellikle çocuğumuza söylerken etkili bir şekilde söylemek çok önemlidir. Söylemek istediğimizi vermek, istediğimiz mesaj, en yalın haliyle gitmelidir.</a:t>
            </a:r>
            <a:endParaRPr lang="tr-T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4000" dirty="0" smtClean="0"/>
              <a:t>Kendimizi ifade ederken suçlayıcı, sorgulayıcı bir dil kullanmamak gerekir.</a:t>
            </a:r>
          </a:p>
          <a:p>
            <a:pPr>
              <a:buNone/>
            </a:pPr>
            <a:r>
              <a:rPr lang="tr-TR" sz="4000" dirty="0" smtClean="0"/>
              <a:t>		Örnek bir olay üzerinden anlatalım: </a:t>
            </a:r>
            <a:r>
              <a:rPr lang="tr-TR" sz="4000" b="1" dirty="0" smtClean="0">
                <a:solidFill>
                  <a:srgbClr val="00B0F0"/>
                </a:solidFill>
              </a:rPr>
              <a:t>Annenizi uzun zamandır ziyaret etmediniz. Annenizi ziyaret ettiğiniz zaman ise:</a:t>
            </a:r>
            <a:endParaRPr lang="tr-TR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1.DURUM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4000" dirty="0" smtClean="0"/>
              <a:t>Sen zaten hep böylesin, arayıp sormazsın, şimdiki nesil böyledir. Seni görmeyeli ne kadar oldu biliyor musun? Büyükler ziyaret edilmesi gerekir.</a:t>
            </a:r>
            <a:endParaRPr lang="tr-TR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2.DURUM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sz="3900" dirty="0" smtClean="0"/>
              <a:t>			Uzun zamandır seni göremedim, özlemişim, geldiğine sevindim, keşke daha sık gelebilsen.</a:t>
            </a:r>
            <a:endParaRPr lang="tr-TR" sz="3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900" dirty="0" smtClean="0">
                <a:solidFill>
                  <a:srgbClr val="C00000"/>
                </a:solidFill>
              </a:rPr>
              <a:t>İki söylemde de aslında aynı şeyi söylüyor ama ikincide ifade söylemi naif, duyguları belli ediyor; birinci söylemde suçlayıcı bir ifade var.</a:t>
            </a:r>
          </a:p>
          <a:p>
            <a:pPr>
              <a:buNone/>
            </a:pPr>
            <a:r>
              <a:rPr lang="tr-TR" sz="3900" dirty="0" smtClean="0"/>
              <a:t>	</a:t>
            </a:r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Çocuklarınıza bir şeyi ifade ederken, onlara davranışlarını söylerken “Genel İfadeler” kullanmayın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</p:spPr>
        <p:txBody>
          <a:bodyPr/>
          <a:lstStyle/>
          <a:p>
            <a:r>
              <a:rPr lang="tr-TR" dirty="0" smtClean="0"/>
              <a:t>Yaramaz</a:t>
            </a:r>
          </a:p>
          <a:p>
            <a:r>
              <a:rPr lang="tr-TR" dirty="0" smtClean="0"/>
              <a:t>Beceriksiz</a:t>
            </a:r>
          </a:p>
          <a:p>
            <a:r>
              <a:rPr lang="tr-TR" dirty="0" smtClean="0"/>
              <a:t>İşe yaramaz</a:t>
            </a:r>
          </a:p>
          <a:p>
            <a:r>
              <a:rPr lang="tr-TR" dirty="0" smtClean="0"/>
              <a:t>Dağınık</a:t>
            </a:r>
          </a:p>
          <a:p>
            <a:r>
              <a:rPr lang="tr-TR" dirty="0" smtClean="0"/>
              <a:t>Tembel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600" dirty="0" smtClean="0"/>
              <a:t>Genel ifadeler bir iletişim engelidir. Çocuğa genel ifadeler kişiliğine yapılan ifadelerdir ve bu aile içi iletişimi olumsuz etkiler, çocuğun davranışa dönük eleştiri yapın.</a:t>
            </a:r>
            <a:endParaRPr lang="tr-T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Kendinizi ifade ederken duygunuzu söyleyin.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900" dirty="0" smtClean="0"/>
              <a:t>Oyunun bittikten sonra oyuncaklarını oyuncak sepetine koymuyorsun, her defasında ben toplayıp, koymak zorunda kalıyorum, </a:t>
            </a:r>
            <a:r>
              <a:rPr lang="tr-TR" sz="3900" dirty="0" smtClean="0">
                <a:solidFill>
                  <a:srgbClr val="C00000"/>
                </a:solidFill>
              </a:rPr>
              <a:t>yoruluyorum ve kızıyorum.</a:t>
            </a:r>
            <a:endParaRPr lang="tr-TR" sz="39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Kendinizi İfade Etme Formülü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tr-TR" sz="4000" dirty="0" smtClean="0"/>
          </a:p>
          <a:p>
            <a:pPr algn="ctr">
              <a:buNone/>
            </a:pPr>
            <a:r>
              <a:rPr lang="tr-TR" sz="4000" b="1" dirty="0" smtClean="0"/>
              <a:t>ÇOCUĞUN DAVANIŞI</a:t>
            </a:r>
          </a:p>
          <a:p>
            <a:pPr algn="ctr">
              <a:buNone/>
            </a:pPr>
            <a:r>
              <a:rPr lang="tr-TR" sz="5000" b="1" dirty="0" smtClean="0">
                <a:solidFill>
                  <a:srgbClr val="C00000"/>
                </a:solidFill>
              </a:rPr>
              <a:t>+</a:t>
            </a:r>
          </a:p>
          <a:p>
            <a:pPr algn="ctr">
              <a:buNone/>
            </a:pPr>
            <a:r>
              <a:rPr lang="tr-TR" sz="4000" b="1" dirty="0" smtClean="0"/>
              <a:t>BANA OLAN ETKİSİ</a:t>
            </a:r>
          </a:p>
          <a:p>
            <a:pPr algn="ctr">
              <a:buNone/>
            </a:pPr>
            <a:r>
              <a:rPr lang="tr-TR" sz="5000" b="1" dirty="0" smtClean="0">
                <a:solidFill>
                  <a:srgbClr val="C00000"/>
                </a:solidFill>
              </a:rPr>
              <a:t>+</a:t>
            </a:r>
          </a:p>
          <a:p>
            <a:pPr algn="ctr">
              <a:buNone/>
            </a:pPr>
            <a:r>
              <a:rPr lang="tr-TR" sz="4000" b="1" dirty="0" smtClean="0"/>
              <a:t>BANA NE HİSSETTİRİYOR</a:t>
            </a:r>
            <a:endParaRPr lang="tr-TR" sz="4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49048"/>
          </a:xfrm>
        </p:spPr>
        <p:txBody>
          <a:bodyPr>
            <a:normAutofit/>
          </a:bodyPr>
          <a:lstStyle/>
          <a:p>
            <a:pPr algn="ctr"/>
            <a:r>
              <a:rPr lang="tr-TR" sz="10000" dirty="0" smtClean="0">
                <a:solidFill>
                  <a:srgbClr val="7030A0"/>
                </a:solidFill>
              </a:rPr>
              <a:t>Nasıl bir çocuk istiyorsunuz?</a:t>
            </a:r>
            <a:endParaRPr lang="tr-TR" sz="100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10000" dirty="0" smtClean="0"/>
              <a:t> </a:t>
            </a:r>
            <a:r>
              <a:rPr lang="tr-TR" sz="10000" dirty="0" smtClean="0"/>
              <a:t> </a:t>
            </a:r>
            <a:endParaRPr lang="tr-TR" sz="1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NEDİR?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500" dirty="0" smtClean="0">
                <a:solidFill>
                  <a:srgbClr val="FF0000"/>
                </a:solidFill>
              </a:rPr>
              <a:t>En basit tabirle, kişiler arasında duygu, düşünce, bilgi ve haberin her türlü biçimde karşı tarafa aktarılmasıdır.</a:t>
            </a:r>
          </a:p>
          <a:p>
            <a:pPr>
              <a:buNone/>
            </a:pPr>
            <a:r>
              <a:rPr lang="tr-TR" sz="3500" dirty="0" smtClean="0">
                <a:solidFill>
                  <a:srgbClr val="FF0000"/>
                </a:solidFill>
              </a:rPr>
              <a:t>		Aile içinde etkili iletişim kullanılması, demokratik aile ortamı için ve çocukların sağlıklı aile ortamında gelişmesi için önemlidir.</a:t>
            </a:r>
            <a:endParaRPr lang="tr-TR" sz="3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</a:t>
            </a:r>
            <a:r>
              <a:rPr lang="tr-TR" sz="3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 ebeveynin amacı sağlıklı bir çocuk yetiştirmek. Kendini ifade edebilen, isteklerini söyleyebilen, akademik becerileri gelişmiş, arkadaşlık ilişkileri iyi olan, özgüveni yüksek, kendini gerçekleştirmiş bir birey olması.</a:t>
            </a:r>
            <a:endParaRPr lang="tr-TR" sz="3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Çocuğun ilk örnek aldığı kişiler ailedir. Hayatının ilk anlarından son anlarına kadar ailenin desteği olan çocuk ne kadar sağlıklı bir ortamda yetişirse kendini o kadar gerçekleştirmiş olur.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Çocuk gözünden bakmak önemlidir. Onu birey olarak kabul etmek, aile içi iletişimin ilk basamağıdır diyebiliriz.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Demokratik Aile Tutumu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500" dirty="0" smtClean="0"/>
              <a:t>DİNLEME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 smtClean="0"/>
              <a:t>KENDİNİ İFADE ETME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 smtClean="0"/>
              <a:t>KURALLARI  HATIRLAMA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 smtClean="0"/>
              <a:t>ÇÖZÜM ÖNERİSİ</a:t>
            </a:r>
            <a:endParaRPr lang="tr-TR" sz="35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tr-TR" sz="4000" dirty="0" smtClean="0">
                <a:solidFill>
                  <a:schemeClr val="bg2">
                    <a:lumMod val="10000"/>
                  </a:schemeClr>
                </a:solidFill>
              </a:rPr>
              <a:t>	Aile içi iletişimde kullanılan yöntemler çok önemlidir. Demokratik aile tutumları kullanarak aile içinde sağlıklı bir birey yetiştirmek önemlidir.			</a:t>
            </a:r>
            <a:r>
              <a:rPr lang="tr-TR" sz="4000" b="1" dirty="0" smtClean="0">
                <a:solidFill>
                  <a:schemeClr val="bg2">
                    <a:lumMod val="10000"/>
                  </a:schemeClr>
                </a:solidFill>
              </a:rPr>
              <a:t>Bu yüzden:</a:t>
            </a:r>
            <a:endParaRPr lang="tr-TR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Empatik</a:t>
            </a:r>
            <a:r>
              <a:rPr lang="tr-TR" dirty="0" smtClean="0"/>
              <a:t> davranın</a:t>
            </a:r>
          </a:p>
          <a:p>
            <a:r>
              <a:rPr lang="tr-TR" dirty="0" smtClean="0"/>
              <a:t>Önyargılardan kurtulun</a:t>
            </a:r>
          </a:p>
          <a:p>
            <a:r>
              <a:rPr lang="tr-TR" dirty="0" smtClean="0"/>
              <a:t>Şiddetin her türlüsü zararlıdır, sözel şiddet kullanmayın</a:t>
            </a:r>
          </a:p>
          <a:p>
            <a:r>
              <a:rPr lang="tr-TR" dirty="0" smtClean="0"/>
              <a:t>İletişim engellerini kullanmayın</a:t>
            </a:r>
          </a:p>
          <a:p>
            <a:r>
              <a:rPr lang="tr-TR" dirty="0" smtClean="0"/>
              <a:t>Çocuğun isteğini sorun.</a:t>
            </a:r>
          </a:p>
          <a:p>
            <a:r>
              <a:rPr lang="tr-TR" dirty="0" smtClean="0"/>
              <a:t>Çocuğunuzu birey olarak kabul edin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73184"/>
          </a:xfrm>
        </p:spPr>
        <p:txBody>
          <a:bodyPr>
            <a:normAutofit/>
          </a:bodyPr>
          <a:lstStyle/>
          <a:p>
            <a:pPr algn="r"/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…DİNLEDİĞİNİZ İÇİN TEŞEKKÜRLER…</a:t>
            </a:r>
            <a:b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Burak Erbay YALÇIN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300" dirty="0" smtClean="0"/>
              <a:t>Psikolojik Danışman</a:t>
            </a:r>
            <a:endParaRPr lang="tr-TR" sz="3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66335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900" b="1" dirty="0" smtClean="0">
                <a:solidFill>
                  <a:schemeClr val="accent2">
                    <a:lumMod val="75000"/>
                  </a:schemeClr>
                </a:solidFill>
              </a:rPr>
              <a:t>ETKİLİ İLETİŞİM</a:t>
            </a:r>
          </a:p>
          <a:p>
            <a:pPr algn="ctr">
              <a:buNone/>
            </a:pPr>
            <a:endParaRPr lang="tr-TR" sz="3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tr-TR" sz="3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tr-TR" sz="3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tr-TR" sz="3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ETKİLİ DİNLEME       			KONUŞMA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1979712" y="1772816"/>
            <a:ext cx="187220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5148064" y="1772816"/>
            <a:ext cx="16561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ETKİLİ DİNLEME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sz="3600" b="1" dirty="0" smtClean="0">
                <a:solidFill>
                  <a:schemeClr val="accent3"/>
                </a:solidFill>
              </a:rPr>
              <a:t>Etkili dinleme, aile içi iletişim için çok önemlidir. Çocuğunuzun sizinle iyi bir iletişim kurmasını istiyorsanız, ilk yapmanız gereken </a:t>
            </a:r>
            <a:r>
              <a:rPr lang="tr-TR" sz="3600" b="1" dirty="0" smtClean="0">
                <a:solidFill>
                  <a:srgbClr val="FF0000"/>
                </a:solidFill>
              </a:rPr>
              <a:t>etkili dinlemedir.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İletişim Engelleri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Emir vermek</a:t>
            </a:r>
          </a:p>
          <a:p>
            <a:r>
              <a:rPr lang="tr-TR" dirty="0" smtClean="0"/>
              <a:t>Yönetmek</a:t>
            </a:r>
          </a:p>
          <a:p>
            <a:r>
              <a:rPr lang="tr-TR" dirty="0" smtClean="0"/>
              <a:t>Tehdit etmek</a:t>
            </a:r>
          </a:p>
          <a:p>
            <a:r>
              <a:rPr lang="tr-TR" dirty="0" smtClean="0"/>
              <a:t>Gözdağı vermek</a:t>
            </a:r>
          </a:p>
          <a:p>
            <a:r>
              <a:rPr lang="tr-TR" dirty="0" smtClean="0"/>
              <a:t>Vaaz vermek</a:t>
            </a:r>
          </a:p>
          <a:p>
            <a:r>
              <a:rPr lang="tr-TR" dirty="0" smtClean="0"/>
              <a:t>Ahlak dersi vermek</a:t>
            </a:r>
          </a:p>
          <a:p>
            <a:r>
              <a:rPr lang="tr-TR" dirty="0" smtClean="0"/>
              <a:t>Ad takmak</a:t>
            </a:r>
          </a:p>
          <a:p>
            <a:r>
              <a:rPr lang="tr-TR" dirty="0" smtClean="0"/>
              <a:t>Alay etmek</a:t>
            </a:r>
          </a:p>
          <a:p>
            <a:r>
              <a:rPr lang="tr-TR" dirty="0" smtClean="0"/>
              <a:t>Utandırmak</a:t>
            </a:r>
          </a:p>
          <a:p>
            <a:r>
              <a:rPr lang="tr-TR" dirty="0" smtClean="0"/>
              <a:t>Karşılaştırmak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210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ÇOCUĞUNUZUN İSTEDİĞİ SADECE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9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tr-TR" sz="9000" dirty="0" smtClean="0">
                <a:solidFill>
                  <a:schemeClr val="accent2">
                    <a:lumMod val="75000"/>
                  </a:schemeClr>
                </a:solidFill>
              </a:rPr>
              <a:t>DİNLENİLMEK </a:t>
            </a:r>
            <a:endParaRPr lang="tr-TR" sz="9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Çocuğunuz size bir şey anlatmak istiyor: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Onu can kulağıyla dinleyin.</a:t>
            </a:r>
          </a:p>
          <a:p>
            <a:r>
              <a:rPr lang="tr-TR" dirty="0" smtClean="0"/>
              <a:t>Göz hizası mesafesine gelin ve göz teması kurun.</a:t>
            </a:r>
          </a:p>
          <a:p>
            <a:r>
              <a:rPr lang="tr-TR" dirty="0" smtClean="0"/>
              <a:t>İletişim engelleri kullanırsanız, çocuğunuz size anlatacağı şeyleri anlatmaz, aranızda ki mesafe artar.</a:t>
            </a:r>
          </a:p>
          <a:p>
            <a:r>
              <a:rPr lang="tr-TR" dirty="0" smtClean="0"/>
              <a:t>Çocuğunuzun sadece dinlenilmeye ihtiyacı vardır.</a:t>
            </a:r>
          </a:p>
          <a:p>
            <a:r>
              <a:rPr lang="tr-TR" i="1" dirty="0" smtClean="0">
                <a:solidFill>
                  <a:srgbClr val="FF0000"/>
                </a:solidFill>
              </a:rPr>
              <a:t>Evet, anlıyorum, öyle mi </a:t>
            </a:r>
            <a:r>
              <a:rPr lang="tr-TR" dirty="0" smtClean="0"/>
              <a:t>şeklinde geri dönüt verin.</a:t>
            </a:r>
            <a:endParaRPr lang="tr-TR" i="1" dirty="0" smtClean="0"/>
          </a:p>
          <a:p>
            <a:r>
              <a:rPr lang="tr-TR" dirty="0" smtClean="0"/>
              <a:t>Yorgunsanız, canınız sıkkınsa, o an </a:t>
            </a:r>
            <a:r>
              <a:rPr lang="tr-TR" dirty="0" err="1" smtClean="0"/>
              <a:t>dinliyemecek</a:t>
            </a:r>
            <a:r>
              <a:rPr lang="tr-TR" dirty="0" smtClean="0"/>
              <a:t> gibiyseniz, sebebini açıklayarak söyleyin:</a:t>
            </a:r>
          </a:p>
          <a:p>
            <a:pPr lvl="1"/>
            <a:r>
              <a:rPr lang="tr-TR" i="1" dirty="0" smtClean="0">
                <a:solidFill>
                  <a:srgbClr val="FF0000"/>
                </a:solidFill>
              </a:rPr>
              <a:t>“Şu an çok yorgunum, seni can kulağı ile dinleyemem, yemekten sonra bu konuyu konuşalım.”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4500" dirty="0" smtClean="0">
                <a:solidFill>
                  <a:srgbClr val="7030A0"/>
                </a:solidFill>
              </a:rPr>
              <a:t>Çocuğa değer vermenin en güzel hali, çocuğunuzu </a:t>
            </a:r>
            <a:r>
              <a:rPr lang="tr-TR" sz="4500" b="1" dirty="0" smtClean="0">
                <a:solidFill>
                  <a:srgbClr val="7030A0"/>
                </a:solidFill>
              </a:rPr>
              <a:t>dinlemektedir.</a:t>
            </a:r>
            <a:endParaRPr lang="tr-TR" sz="45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234</Words>
  <Application>Microsoft Office PowerPoint</Application>
  <PresentationFormat>Ekran Gösterisi (4:3)</PresentationFormat>
  <Paragraphs>94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Akış</vt:lpstr>
      <vt:lpstr>ATATÜRK ORTAOKULU PSİKOLOJİK DANIŞMA ve REHBERLİK SERVİSİ</vt:lpstr>
      <vt:lpstr>İLETİŞİM NEDİR?</vt:lpstr>
      <vt:lpstr> </vt:lpstr>
      <vt:lpstr>ETKİLİ DİNLEME</vt:lpstr>
      <vt:lpstr>İletişim Engelleri</vt:lpstr>
      <vt:lpstr>ÇOCUĞUNUZUN İSTEDİĞİ SADECE</vt:lpstr>
      <vt:lpstr> </vt:lpstr>
      <vt:lpstr>Çocuğunuz size bir şey anlatmak istiyor:</vt:lpstr>
      <vt:lpstr> </vt:lpstr>
      <vt:lpstr>Kendini İfade Etme</vt:lpstr>
      <vt:lpstr> </vt:lpstr>
      <vt:lpstr>1.DURUM</vt:lpstr>
      <vt:lpstr>2.DURUM</vt:lpstr>
      <vt:lpstr> </vt:lpstr>
      <vt:lpstr>Çocuklarınıza bir şeyi ifade ederken, onlara davranışlarını söylerken “Genel İfadeler” kullanmayın</vt:lpstr>
      <vt:lpstr> </vt:lpstr>
      <vt:lpstr>Kendinizi ifade ederken duygunuzu söyleyin.</vt:lpstr>
      <vt:lpstr>Kendinizi İfade Etme Formülü</vt:lpstr>
      <vt:lpstr>Nasıl bir çocuk istiyorsunuz?</vt:lpstr>
      <vt:lpstr>  </vt:lpstr>
      <vt:lpstr> </vt:lpstr>
      <vt:lpstr>Demokratik Aile Tutumu</vt:lpstr>
      <vt:lpstr> </vt:lpstr>
      <vt:lpstr> </vt:lpstr>
      <vt:lpstr>…DİNLEDİĞİNİZ İÇİN TEŞEKKÜRLER…   Burak Erbay YALÇIN Psikolojik Danışman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ORTAOKULU PSİKOLOJİK DANIŞMA ve REHBERLİK SERVİSİ</dc:title>
  <dc:creator>Toshiba</dc:creator>
  <cp:lastModifiedBy>Toshiba</cp:lastModifiedBy>
  <cp:revision>13</cp:revision>
  <dcterms:created xsi:type="dcterms:W3CDTF">2018-12-24T17:50:56Z</dcterms:created>
  <dcterms:modified xsi:type="dcterms:W3CDTF">2018-12-24T20:11:10Z</dcterms:modified>
</cp:coreProperties>
</file>