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6" d="100"/>
          <a:sy n="66" d="100"/>
        </p:scale>
        <p:origin x="-738" y="19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D9F75050-0E15-4C5B-92B0-66D068882F1F}" type="datetimeFigureOut">
              <a:rPr lang="tr-TR" smtClean="0"/>
              <a:pPr/>
              <a:t>27.03.2019</a:t>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27.03.2019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27.03.2019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D9F75050-0E15-4C5B-92B0-66D068882F1F}" type="datetimeFigureOut">
              <a:rPr lang="tr-TR" smtClean="0"/>
              <a:pPr/>
              <a:t>27.03.2019</a:t>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D9F75050-0E15-4C5B-92B0-66D068882F1F}" type="datetimeFigureOut">
              <a:rPr lang="tr-TR" smtClean="0"/>
              <a:pPr/>
              <a:t>27.03.2019</a:t>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D9F75050-0E15-4C5B-92B0-66D068882F1F}" type="datetimeFigureOut">
              <a:rPr lang="tr-TR" smtClean="0"/>
              <a:pPr/>
              <a:t>27.03.2019</a:t>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D9F75050-0E15-4C5B-92B0-66D068882F1F}" type="datetimeFigureOut">
              <a:rPr lang="tr-TR" smtClean="0"/>
              <a:pPr/>
              <a:t>27.03.2019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B1DEFA8C-F947-479F-BE07-76B6B3F80BF1}" type="slidenum">
              <a:rPr lang="tr-TR" smtClean="0"/>
              <a:pPr/>
              <a:t>‹#›</a:t>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D9F75050-0E15-4C5B-92B0-66D068882F1F}" type="datetimeFigureOut">
              <a:rPr lang="tr-TR" smtClean="0"/>
              <a:pPr/>
              <a:t>27.03.2019</a:t>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27.03.2019</a:t>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D9F75050-0E15-4C5B-92B0-66D068882F1F}" type="datetimeFigureOut">
              <a:rPr lang="tr-TR" smtClean="0"/>
              <a:pPr/>
              <a:t>27.03.2019</a:t>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D9F75050-0E15-4C5B-92B0-66D068882F1F}" type="datetimeFigureOut">
              <a:rPr lang="tr-TR" smtClean="0"/>
              <a:pPr/>
              <a:t>27.03.2019</a:t>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9F75050-0E15-4C5B-92B0-66D068882F1F}" type="datetimeFigureOut">
              <a:rPr lang="tr-TR" smtClean="0"/>
              <a:pPr/>
              <a:t>27.03.2019</a:t>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1DEFA8C-F947-479F-BE07-76B6B3F80BF1}" type="slidenum">
              <a:rPr lang="tr-TR" smtClean="0"/>
              <a:pPr/>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solidFill>
                  <a:srgbClr val="FF0000"/>
                </a:solidFill>
              </a:rPr>
              <a:t>ÇOCUK GELİŞİMİNDE </a:t>
            </a:r>
            <a:br>
              <a:rPr lang="tr-TR" dirty="0" smtClean="0">
                <a:solidFill>
                  <a:srgbClr val="FF0000"/>
                </a:solidFill>
              </a:rPr>
            </a:br>
            <a:r>
              <a:rPr lang="tr-TR" dirty="0" smtClean="0">
                <a:solidFill>
                  <a:srgbClr val="FF0000"/>
                </a:solidFill>
              </a:rPr>
              <a:t>AİLE TUTUMLARI</a:t>
            </a:r>
            <a:endParaRPr lang="tr-TR" dirty="0">
              <a:solidFill>
                <a:srgbClr val="FF0000"/>
              </a:solidFill>
            </a:endParaRPr>
          </a:p>
        </p:txBody>
      </p:sp>
      <p:sp>
        <p:nvSpPr>
          <p:cNvPr id="3" name="2 Alt Başlık"/>
          <p:cNvSpPr>
            <a:spLocks noGrp="1"/>
          </p:cNvSpPr>
          <p:nvPr>
            <p:ph type="subTitle" idx="1"/>
          </p:nvPr>
        </p:nvSpPr>
        <p:spPr>
          <a:xfrm>
            <a:off x="285720" y="0"/>
            <a:ext cx="8458200" cy="4572008"/>
          </a:xfrm>
        </p:spPr>
        <p:txBody>
          <a:bodyPr>
            <a:noAutofit/>
          </a:bodyPr>
          <a:lstStyle/>
          <a:p>
            <a:pPr algn="ctr"/>
            <a:r>
              <a:rPr lang="tr-TR" sz="3500" u="sng" dirty="0" smtClean="0">
                <a:solidFill>
                  <a:srgbClr val="FF0000"/>
                </a:solidFill>
              </a:rPr>
              <a:t>ATATÜRK ORTAOKULU</a:t>
            </a:r>
          </a:p>
          <a:p>
            <a:pPr algn="ctr"/>
            <a:endParaRPr lang="tr-TR" sz="3500" u="sng" dirty="0" smtClean="0">
              <a:solidFill>
                <a:srgbClr val="FF0000"/>
              </a:solidFill>
            </a:endParaRPr>
          </a:p>
          <a:p>
            <a:pPr algn="ctr"/>
            <a:endParaRPr lang="tr-TR" sz="3500" u="sng" dirty="0" smtClean="0">
              <a:solidFill>
                <a:srgbClr val="FF0000"/>
              </a:solidFill>
            </a:endParaRPr>
          </a:p>
          <a:p>
            <a:pPr algn="ctr"/>
            <a:endParaRPr lang="tr-TR" sz="3500" u="sng" dirty="0" smtClean="0">
              <a:solidFill>
                <a:srgbClr val="FF0000"/>
              </a:solidFill>
            </a:endParaRPr>
          </a:p>
          <a:p>
            <a:pPr algn="ctr"/>
            <a:endParaRPr lang="tr-TR" sz="3500" u="sng" dirty="0" smtClean="0">
              <a:solidFill>
                <a:srgbClr val="FF0000"/>
              </a:solidFill>
            </a:endParaRPr>
          </a:p>
          <a:p>
            <a:pPr algn="ctr"/>
            <a:r>
              <a:rPr lang="tr-TR" sz="3500" dirty="0" smtClean="0">
                <a:solidFill>
                  <a:schemeClr val="bg2">
                    <a:lumMod val="10000"/>
                  </a:schemeClr>
                </a:solidFill>
              </a:rPr>
              <a:t>PSİKOLOJİK DANIŞMANLIK ve REHBERLİK SERVİSİ</a:t>
            </a:r>
            <a:endParaRPr lang="tr-TR" sz="3500" dirty="0">
              <a:solidFill>
                <a:schemeClr val="bg2">
                  <a:lumMod val="10000"/>
                </a:schemeClr>
              </a:solidFill>
            </a:endParaRPr>
          </a:p>
        </p:txBody>
      </p:sp>
      <p:pic>
        <p:nvPicPr>
          <p:cNvPr id="1026" name="Picture 2" descr="C:\Users\BT\Desktop\logo yeni.PNG"/>
          <p:cNvPicPr>
            <a:picLocks noChangeAspect="1" noChangeArrowheads="1"/>
          </p:cNvPicPr>
          <p:nvPr/>
        </p:nvPicPr>
        <p:blipFill>
          <a:blip r:embed="rId2"/>
          <a:srcRect/>
          <a:stretch>
            <a:fillRect/>
          </a:stretch>
        </p:blipFill>
        <p:spPr bwMode="auto">
          <a:xfrm>
            <a:off x="1643042" y="214290"/>
            <a:ext cx="5786478" cy="292895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3.AŞIRI KORUMACI AİLE TUTUMU</a:t>
            </a:r>
            <a:endParaRPr lang="tr-TR" dirty="0"/>
          </a:p>
        </p:txBody>
      </p:sp>
      <p:sp>
        <p:nvSpPr>
          <p:cNvPr id="3" name="2 İçerik Yer Tutucusu"/>
          <p:cNvSpPr>
            <a:spLocks noGrp="1"/>
          </p:cNvSpPr>
          <p:nvPr>
            <p:ph idx="1"/>
          </p:nvPr>
        </p:nvSpPr>
        <p:spPr/>
        <p:txBody>
          <a:bodyPr/>
          <a:lstStyle/>
          <a:p>
            <a:pPr>
              <a:buNone/>
            </a:pPr>
            <a:r>
              <a:rPr lang="tr-TR" dirty="0" smtClean="0"/>
              <a:t>		Bu tutumda ise, aile çocuğun gelişimini, </a:t>
            </a:r>
            <a:r>
              <a:rPr lang="tr-TR" dirty="0" smtClean="0">
                <a:solidFill>
                  <a:srgbClr val="FF0000"/>
                </a:solidFill>
              </a:rPr>
              <a:t>birey olma sürecini tamamen olumsuz etkiler. </a:t>
            </a:r>
            <a:r>
              <a:rPr lang="tr-TR" dirty="0" smtClean="0"/>
              <a:t>Anne babalar, çocukların kendi başlarına da yapabilecekleri işleri onların adına yaparlar ve çocukların başına kötü bir şey gelecek endişesiyle her an yanlarında koruyucu olarak bulunurlar.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r>
              <a:rPr lang="tr-TR" dirty="0" smtClean="0"/>
              <a:t> </a:t>
            </a:r>
            <a:endParaRPr lang="tr-TR" dirty="0"/>
          </a:p>
        </p:txBody>
      </p:sp>
      <p:sp>
        <p:nvSpPr>
          <p:cNvPr id="3" name="2 İçerik Yer Tutucusu"/>
          <p:cNvSpPr>
            <a:spLocks noGrp="1"/>
          </p:cNvSpPr>
          <p:nvPr>
            <p:ph idx="1"/>
          </p:nvPr>
        </p:nvSpPr>
        <p:spPr/>
        <p:txBody>
          <a:bodyPr/>
          <a:lstStyle/>
          <a:p>
            <a:pPr>
              <a:buNone/>
            </a:pPr>
            <a:r>
              <a:rPr lang="tr-TR" dirty="0" smtClean="0"/>
              <a:t> </a:t>
            </a:r>
            <a:endParaRPr lang="tr-TR" dirty="0"/>
          </a:p>
        </p:txBody>
      </p:sp>
      <p:sp>
        <p:nvSpPr>
          <p:cNvPr id="4" name="3 Oval"/>
          <p:cNvSpPr/>
          <p:nvPr/>
        </p:nvSpPr>
        <p:spPr>
          <a:xfrm>
            <a:off x="1357290" y="1857364"/>
            <a:ext cx="5929354" cy="40005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6" name="5 Oval"/>
          <p:cNvSpPr/>
          <p:nvPr/>
        </p:nvSpPr>
        <p:spPr>
          <a:xfrm>
            <a:off x="2643174" y="4214818"/>
            <a:ext cx="3143272" cy="1357322"/>
          </a:xfrm>
          <a:prstGeom prst="ellipse">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ÇOCUK</a:t>
            </a:r>
            <a:endParaRPr lang="tr-TR" dirty="0"/>
          </a:p>
        </p:txBody>
      </p:sp>
      <p:sp>
        <p:nvSpPr>
          <p:cNvPr id="7" name="6 Dikdörtgen"/>
          <p:cNvSpPr/>
          <p:nvPr/>
        </p:nvSpPr>
        <p:spPr>
          <a:xfrm>
            <a:off x="2143108" y="2500306"/>
            <a:ext cx="4339651" cy="923330"/>
          </a:xfrm>
          <a:prstGeom prst="rect">
            <a:avLst/>
          </a:prstGeom>
          <a:noFill/>
        </p:spPr>
        <p:txBody>
          <a:bodyPr wrap="square" lIns="91440" tIns="45720" rIns="91440" bIns="45720">
            <a:spAutoFit/>
          </a:bodyPr>
          <a:lstStyle/>
          <a:p>
            <a:pPr algn="ctr"/>
            <a:r>
              <a:rPr lang="tr-T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ANNE/BABA</a:t>
            </a:r>
            <a:endParaRPr lang="tr-TR"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AŞIRI KORUMACI AİLE TUTUMU SERGİLEYEN AİLEDE YETİŞEN BİREYLER:</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Özgüvenleri düşük olurlar.</a:t>
            </a:r>
          </a:p>
          <a:p>
            <a:r>
              <a:rPr lang="tr-TR" dirty="0" smtClean="0"/>
              <a:t>Çatışma çözme becerilerinde sorun yaşarlar.</a:t>
            </a:r>
          </a:p>
          <a:p>
            <a:r>
              <a:rPr lang="tr-TR" dirty="0" smtClean="0"/>
              <a:t>Kendilerini ifade edemezler.</a:t>
            </a:r>
          </a:p>
          <a:p>
            <a:r>
              <a:rPr lang="tr-TR" dirty="0" smtClean="0"/>
              <a:t>Sürekli başkalarının yönlendirmesine girerler.</a:t>
            </a:r>
          </a:p>
          <a:p>
            <a:r>
              <a:rPr lang="tr-TR" dirty="0" smtClean="0"/>
              <a:t>Tek başlarına bir iş yaptıklarında kendileri suçlu hissederler.</a:t>
            </a:r>
          </a:p>
          <a:p>
            <a:r>
              <a:rPr lang="tr-TR" dirty="0" smtClean="0"/>
              <a:t>Liderlik ruhunu yitirirler.</a:t>
            </a:r>
          </a:p>
          <a:p>
            <a:r>
              <a:rPr lang="tr-TR" dirty="0" smtClean="0"/>
              <a:t>Önlerine çıkacak fırsatları kaçırırlar.</a:t>
            </a:r>
          </a:p>
          <a:p>
            <a:r>
              <a:rPr lang="tr-TR" dirty="0" smtClean="0"/>
              <a:t>İş ve aile hayatlarında hep geri planda dururlar.</a:t>
            </a: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457200"/>
            <a:ext cx="8686800" cy="5329254"/>
          </a:xfrm>
        </p:spPr>
        <p:txBody>
          <a:bodyPr>
            <a:noAutofit/>
          </a:bodyPr>
          <a:lstStyle/>
          <a:p>
            <a:pPr algn="ctr"/>
            <a:r>
              <a:rPr lang="tr-TR" sz="8500" dirty="0" smtClean="0">
                <a:solidFill>
                  <a:srgbClr val="0070C0"/>
                </a:solidFill>
              </a:rPr>
              <a:t>PEKİ EN SAĞLIKLI AİLE TUTUMU NEDİR?</a:t>
            </a:r>
            <a:endParaRPr lang="tr-TR" sz="8500" dirty="0">
              <a:solidFill>
                <a:srgbClr val="0070C0"/>
              </a:solidFill>
            </a:endParaRPr>
          </a:p>
        </p:txBody>
      </p:sp>
      <p:sp>
        <p:nvSpPr>
          <p:cNvPr id="3" name="2 İçerik Yer Tutucusu"/>
          <p:cNvSpPr>
            <a:spLocks noGrp="1"/>
          </p:cNvSpPr>
          <p:nvPr>
            <p:ph idx="1"/>
          </p:nvPr>
        </p:nvSpPr>
        <p:spPr/>
        <p:txBody>
          <a:bodyPr/>
          <a:lstStyle/>
          <a:p>
            <a:pPr>
              <a:buNone/>
            </a:pPr>
            <a:r>
              <a:rPr lang="tr-TR" dirty="0" smtClean="0"/>
              <a:t> </a:t>
            </a: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DEMOKRATİK AİLE TUTUMU </a:t>
            </a:r>
            <a:endParaRPr lang="tr-TR" dirty="0"/>
          </a:p>
        </p:txBody>
      </p:sp>
      <p:sp>
        <p:nvSpPr>
          <p:cNvPr id="3" name="2 İçerik Yer Tutucusu"/>
          <p:cNvSpPr>
            <a:spLocks noGrp="1"/>
          </p:cNvSpPr>
          <p:nvPr>
            <p:ph idx="1"/>
          </p:nvPr>
        </p:nvSpPr>
        <p:spPr/>
        <p:txBody>
          <a:bodyPr/>
          <a:lstStyle/>
          <a:p>
            <a:pPr>
              <a:buNone/>
            </a:pPr>
            <a:r>
              <a:rPr lang="tr-TR" dirty="0" smtClean="0"/>
              <a:t>		Çocuğun ve anne babanın birbirleri üzerinde güç kullanmadıkları tutumdur. Aile bu tutumda çocuğu </a:t>
            </a:r>
            <a:r>
              <a:rPr lang="tr-TR" b="1" dirty="0" smtClean="0"/>
              <a:t>birey</a:t>
            </a:r>
            <a:r>
              <a:rPr lang="tr-TR" dirty="0" smtClean="0"/>
              <a:t> olarak kabul eder ve ona ev içerinde öyle yaklaşır. </a:t>
            </a:r>
          </a:p>
          <a:p>
            <a:pPr>
              <a:buNone/>
            </a:pPr>
            <a:r>
              <a:rPr lang="tr-TR" dirty="0" smtClean="0"/>
              <a:t>		</a:t>
            </a:r>
            <a:r>
              <a:rPr lang="tr-TR" dirty="0" smtClean="0">
                <a:solidFill>
                  <a:srgbClr val="FF0000"/>
                </a:solidFill>
              </a:rPr>
              <a:t>Burada önemli olan çocuğun kendini değerli hissetmesidir.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t>
            </a:r>
            <a:endParaRPr lang="tr-TR" dirty="0"/>
          </a:p>
        </p:txBody>
      </p:sp>
      <p:sp>
        <p:nvSpPr>
          <p:cNvPr id="3" name="2 İçerik Yer Tutucusu"/>
          <p:cNvSpPr>
            <a:spLocks noGrp="1"/>
          </p:cNvSpPr>
          <p:nvPr>
            <p:ph idx="1"/>
          </p:nvPr>
        </p:nvSpPr>
        <p:spPr/>
        <p:txBody>
          <a:bodyPr/>
          <a:lstStyle/>
          <a:p>
            <a:pPr>
              <a:buNone/>
            </a:pPr>
            <a:r>
              <a:rPr lang="tr-TR" dirty="0" smtClean="0"/>
              <a:t> </a:t>
            </a:r>
            <a:endParaRPr lang="tr-TR" dirty="0"/>
          </a:p>
        </p:txBody>
      </p:sp>
      <p:sp>
        <p:nvSpPr>
          <p:cNvPr id="4" name="3 Oval"/>
          <p:cNvSpPr/>
          <p:nvPr/>
        </p:nvSpPr>
        <p:spPr>
          <a:xfrm>
            <a:off x="428596" y="3000372"/>
            <a:ext cx="2786082" cy="1571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ANNE-BABA</a:t>
            </a:r>
            <a:endParaRPr lang="tr-TR" dirty="0"/>
          </a:p>
        </p:txBody>
      </p:sp>
      <p:sp>
        <p:nvSpPr>
          <p:cNvPr id="5" name="4 Oval"/>
          <p:cNvSpPr/>
          <p:nvPr/>
        </p:nvSpPr>
        <p:spPr>
          <a:xfrm>
            <a:off x="6072198" y="2928934"/>
            <a:ext cx="2714644" cy="1571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ÇOCUK</a:t>
            </a:r>
            <a:endParaRPr lang="tr-TR" dirty="0"/>
          </a:p>
        </p:txBody>
      </p:sp>
      <p:sp>
        <p:nvSpPr>
          <p:cNvPr id="6" name="5 Sol Sağ Ok"/>
          <p:cNvSpPr/>
          <p:nvPr/>
        </p:nvSpPr>
        <p:spPr>
          <a:xfrm>
            <a:off x="3500430" y="3357562"/>
            <a:ext cx="2428892" cy="92869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DEMOKRATİK AİLE TUTUMUNDA YETİŞEN ÇOCUKLARDA:</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Özgüvenleri yüksektir.</a:t>
            </a:r>
          </a:p>
          <a:p>
            <a:r>
              <a:rPr lang="tr-TR" dirty="0" smtClean="0"/>
              <a:t>Aile kavramı geliştiği için, anne babaya sorunlarını rahatlıkla açar.</a:t>
            </a:r>
          </a:p>
          <a:p>
            <a:r>
              <a:rPr lang="tr-TR" dirty="0" smtClean="0"/>
              <a:t>Ev içerinde söz hakkı olduğu için, ileri yaşlarda arkadaşlık kurma becerileri yüksektir.</a:t>
            </a:r>
          </a:p>
          <a:p>
            <a:r>
              <a:rPr lang="tr-TR" dirty="0" smtClean="0"/>
              <a:t>İş ve okul hayatında sosyal yönden güçlü birey olurlar.</a:t>
            </a:r>
          </a:p>
          <a:p>
            <a:r>
              <a:rPr lang="tr-TR" dirty="0" smtClean="0"/>
              <a:t>Kendilerini rahatlıkla ifade ederler.</a:t>
            </a:r>
          </a:p>
          <a:p>
            <a:r>
              <a:rPr lang="tr-TR" dirty="0" smtClean="0"/>
              <a:t>Çatışma çözme becerileri yüksektir.</a:t>
            </a:r>
          </a:p>
          <a:p>
            <a:r>
              <a:rPr lang="tr-TR" dirty="0" smtClean="0"/>
              <a:t>Paylaşma duygusu gelişmiştir.</a:t>
            </a:r>
          </a:p>
          <a:p>
            <a:r>
              <a:rPr lang="tr-TR" dirty="0" smtClean="0"/>
              <a:t>İş ve sorumluluk almaktan çekinmezler.</a:t>
            </a:r>
          </a:p>
          <a:p>
            <a:pPr>
              <a:buNone/>
            </a:pPr>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DEMOKRATİK AİLE TUTUMUNUN BASAMAKLARI</a:t>
            </a:r>
            <a:endParaRPr lang="tr-TR" dirty="0"/>
          </a:p>
        </p:txBody>
      </p:sp>
      <p:sp>
        <p:nvSpPr>
          <p:cNvPr id="3" name="2 İçerik Yer Tutucusu"/>
          <p:cNvSpPr>
            <a:spLocks noGrp="1"/>
          </p:cNvSpPr>
          <p:nvPr>
            <p:ph idx="1"/>
          </p:nvPr>
        </p:nvSpPr>
        <p:spPr>
          <a:xfrm>
            <a:off x="304800" y="1357298"/>
            <a:ext cx="8686800" cy="5500702"/>
          </a:xfrm>
        </p:spPr>
        <p:txBody>
          <a:bodyPr>
            <a:normAutofit fontScale="85000" lnSpcReduction="20000"/>
          </a:bodyPr>
          <a:lstStyle/>
          <a:p>
            <a:pPr marL="514350" indent="-514350">
              <a:buFont typeface="+mj-lt"/>
              <a:buAutoNum type="arabicPeriod"/>
            </a:pPr>
            <a:r>
              <a:rPr lang="tr-TR" dirty="0" smtClean="0">
                <a:solidFill>
                  <a:srgbClr val="FF0000"/>
                </a:solidFill>
              </a:rPr>
              <a:t>Birey Olarak Kabul Etme: </a:t>
            </a:r>
            <a:r>
              <a:rPr lang="tr-TR" dirty="0" smtClean="0"/>
              <a:t>Onları dinlemek onları önemsediğini göstermek gerekir.</a:t>
            </a:r>
          </a:p>
          <a:p>
            <a:pPr marL="514350" indent="-514350">
              <a:buFont typeface="+mj-lt"/>
              <a:buAutoNum type="arabicPeriod"/>
            </a:pPr>
            <a:r>
              <a:rPr lang="tr-TR" dirty="0" smtClean="0">
                <a:solidFill>
                  <a:srgbClr val="FF0000"/>
                </a:solidFill>
              </a:rPr>
              <a:t>Yakın İlişki Kurmak ve Uygun Şekilde Konuşmak: </a:t>
            </a:r>
            <a:r>
              <a:rPr lang="tr-TR" dirty="0" smtClean="0">
                <a:solidFill>
                  <a:schemeClr val="tx1"/>
                </a:solidFill>
              </a:rPr>
              <a:t>Onları suçlamadan, yargılamadan, sohbet eder gibi konuşmak.</a:t>
            </a:r>
          </a:p>
          <a:p>
            <a:pPr marL="514350" indent="-514350">
              <a:buFont typeface="+mj-lt"/>
              <a:buAutoNum type="arabicPeriod"/>
            </a:pPr>
            <a:r>
              <a:rPr lang="tr-TR" dirty="0" smtClean="0">
                <a:solidFill>
                  <a:srgbClr val="FF0000"/>
                </a:solidFill>
              </a:rPr>
              <a:t>Sınırları ve Kuralları Belirlemek: </a:t>
            </a:r>
            <a:r>
              <a:rPr lang="tr-TR" dirty="0" smtClean="0">
                <a:solidFill>
                  <a:schemeClr val="tx1"/>
                </a:solidFill>
              </a:rPr>
              <a:t>Aile üyeleriyle beraber kurallar koymak gerekir. Tabi bu kuralların sınırı aileler tarafından belirlenmelidir.</a:t>
            </a:r>
          </a:p>
          <a:p>
            <a:pPr marL="514350" indent="-514350">
              <a:buFont typeface="+mj-lt"/>
              <a:buAutoNum type="arabicPeriod"/>
            </a:pPr>
            <a:r>
              <a:rPr lang="tr-TR" dirty="0" smtClean="0">
                <a:solidFill>
                  <a:srgbClr val="FF0000"/>
                </a:solidFill>
              </a:rPr>
              <a:t>Tutarlı Olmak: </a:t>
            </a:r>
            <a:r>
              <a:rPr lang="tr-TR" dirty="0" smtClean="0">
                <a:solidFill>
                  <a:schemeClr val="tx1"/>
                </a:solidFill>
              </a:rPr>
              <a:t>Anne baba ortak tavır sergilemek. Aynı zamanda neden-sonuç ilişkisi kurarak davranış geliştirmek.</a:t>
            </a:r>
          </a:p>
          <a:p>
            <a:pPr marL="514350" indent="-514350">
              <a:buFont typeface="+mj-lt"/>
              <a:buAutoNum type="arabicPeriod"/>
            </a:pPr>
            <a:r>
              <a:rPr lang="tr-TR" dirty="0" smtClean="0">
                <a:solidFill>
                  <a:srgbClr val="FF0000"/>
                </a:solidFill>
              </a:rPr>
              <a:t>Olumlu ve Yapıcı Düşünmek: </a:t>
            </a:r>
            <a:r>
              <a:rPr lang="tr-TR" dirty="0" smtClean="0">
                <a:solidFill>
                  <a:schemeClr val="tx1"/>
                </a:solidFill>
              </a:rPr>
              <a:t>Çocuğun yapamadıkları değil, yaptıkları üzerinden olumlu örnekler vererek desteklemek.</a:t>
            </a:r>
            <a:endParaRPr lang="tr-TR" dirty="0" smtClean="0">
              <a:solidFill>
                <a:srgbClr val="FF0000"/>
              </a:solidFill>
            </a:endParaRPr>
          </a:p>
          <a:p>
            <a:pPr marL="514350" indent="-514350">
              <a:buFont typeface="+mj-lt"/>
              <a:buAutoNum type="arabicPeriod"/>
            </a:pPr>
            <a:endParaRPr lang="tr-TR"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Çocuk VE İLETİŞİM</a:t>
            </a:r>
            <a:endParaRPr lang="tr-TR" dirty="0"/>
          </a:p>
        </p:txBody>
      </p:sp>
      <p:sp>
        <p:nvSpPr>
          <p:cNvPr id="3" name="2 İçerik Yer Tutucusu"/>
          <p:cNvSpPr>
            <a:spLocks noGrp="1"/>
          </p:cNvSpPr>
          <p:nvPr>
            <p:ph idx="1"/>
          </p:nvPr>
        </p:nvSpPr>
        <p:spPr/>
        <p:txBody>
          <a:bodyPr>
            <a:normAutofit fontScale="92500" lnSpcReduction="20000"/>
          </a:bodyPr>
          <a:lstStyle/>
          <a:p>
            <a:pPr>
              <a:buNone/>
            </a:pPr>
            <a:r>
              <a:rPr lang="tr-TR" dirty="0" smtClean="0"/>
              <a:t>		İletişimin en önemli basamağı </a:t>
            </a:r>
            <a:r>
              <a:rPr lang="tr-TR" b="1" dirty="0" smtClean="0"/>
              <a:t>ETKİN </a:t>
            </a:r>
            <a:r>
              <a:rPr lang="tr-TR" b="1" dirty="0" err="1" smtClean="0"/>
              <a:t>DİNLEME’</a:t>
            </a:r>
            <a:r>
              <a:rPr lang="tr-TR" dirty="0" err="1" smtClean="0"/>
              <a:t>dir</a:t>
            </a:r>
            <a:r>
              <a:rPr lang="tr-TR" dirty="0" smtClean="0"/>
              <a:t>. Öncelikle çocuğunuzu dinleyin. </a:t>
            </a:r>
          </a:p>
          <a:p>
            <a:pPr>
              <a:buNone/>
            </a:pPr>
            <a:r>
              <a:rPr lang="tr-TR" b="1" dirty="0" smtClean="0"/>
              <a:t>		</a:t>
            </a:r>
            <a:r>
              <a:rPr lang="tr-TR" dirty="0" smtClean="0"/>
              <a:t>Çocuklarınıza akıl verme, öğüt, genelleme kendi deneyimlerini anlatma gibi iletişim engellerini kullanmayınız.</a:t>
            </a:r>
          </a:p>
          <a:p>
            <a:pPr>
              <a:buNone/>
            </a:pPr>
            <a:r>
              <a:rPr lang="tr-TR" b="1" dirty="0" smtClean="0"/>
              <a:t>		</a:t>
            </a:r>
            <a:r>
              <a:rPr lang="tr-TR" b="1" dirty="0" smtClean="0">
                <a:solidFill>
                  <a:srgbClr val="FF0000"/>
                </a:solidFill>
              </a:rPr>
              <a:t>Çocuğun kişiliğine değil, davranışına dönük eleştirilerde bulunun</a:t>
            </a:r>
            <a:r>
              <a:rPr lang="tr-TR" dirty="0" smtClean="0"/>
              <a:t>.</a:t>
            </a:r>
          </a:p>
          <a:p>
            <a:pPr>
              <a:buNone/>
            </a:pPr>
            <a:r>
              <a:rPr lang="tr-TR" b="1" dirty="0" smtClean="0"/>
              <a:t>		</a:t>
            </a:r>
            <a:r>
              <a:rPr lang="tr-TR" dirty="0" smtClean="0"/>
              <a:t>Çocuğunuzu eleştirmenin yanında olumlu davranışlarını sürekli </a:t>
            </a:r>
            <a:r>
              <a:rPr lang="tr-TR" dirty="0" smtClean="0">
                <a:solidFill>
                  <a:srgbClr val="FF0000"/>
                </a:solidFill>
              </a:rPr>
              <a:t>motive edin, takdir edin</a:t>
            </a:r>
            <a:r>
              <a:rPr lang="tr-TR" dirty="0" smtClean="0"/>
              <a:t>.</a:t>
            </a:r>
          </a:p>
          <a:p>
            <a:pPr>
              <a:buNone/>
            </a:pPr>
            <a:r>
              <a:rPr lang="tr-TR" b="1" dirty="0" smtClean="0"/>
              <a:t>		</a:t>
            </a:r>
            <a:r>
              <a:rPr lang="tr-TR" dirty="0" smtClean="0"/>
              <a:t>En önemli şey, kendinizi ifade ederken duygularınızdan bahsedin.</a:t>
            </a:r>
            <a:endParaRPr lang="tr-TR"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solidFill>
                  <a:srgbClr val="FF0000"/>
                </a:solidFill>
              </a:rPr>
              <a:t>Olumlu davranIŞ GELİŞTİRME</a:t>
            </a:r>
            <a:endParaRPr lang="tr-TR" dirty="0">
              <a:solidFill>
                <a:srgbClr val="FF0000"/>
              </a:solidFill>
            </a:endParaRPr>
          </a:p>
        </p:txBody>
      </p:sp>
      <p:sp>
        <p:nvSpPr>
          <p:cNvPr id="3" name="2 İçerik Yer Tutucusu"/>
          <p:cNvSpPr>
            <a:spLocks noGrp="1"/>
          </p:cNvSpPr>
          <p:nvPr>
            <p:ph idx="1"/>
          </p:nvPr>
        </p:nvSpPr>
        <p:spPr/>
        <p:txBody>
          <a:bodyPr/>
          <a:lstStyle/>
          <a:p>
            <a:pPr>
              <a:buNone/>
            </a:pPr>
            <a:r>
              <a:rPr lang="tr-TR" dirty="0" smtClean="0"/>
              <a:t> </a:t>
            </a:r>
            <a:endParaRPr lang="tr-TR" dirty="0"/>
          </a:p>
        </p:txBody>
      </p:sp>
      <p:sp>
        <p:nvSpPr>
          <p:cNvPr id="4" name="3 Yuvarlatılmış Dikdörtgen"/>
          <p:cNvSpPr/>
          <p:nvPr/>
        </p:nvSpPr>
        <p:spPr>
          <a:xfrm>
            <a:off x="500034" y="2571744"/>
            <a:ext cx="2071702" cy="13573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ÖRNEK OLMAK</a:t>
            </a:r>
            <a:endParaRPr lang="tr-TR" dirty="0"/>
          </a:p>
        </p:txBody>
      </p:sp>
      <p:sp>
        <p:nvSpPr>
          <p:cNvPr id="5" name="4 Yuvarlatılmış Dikdörtgen"/>
          <p:cNvSpPr/>
          <p:nvPr/>
        </p:nvSpPr>
        <p:spPr>
          <a:xfrm>
            <a:off x="6500826" y="2500306"/>
            <a:ext cx="2143140" cy="13573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KURAL KOYMAK ve SINIRLARI BELİRLEMEK</a:t>
            </a:r>
            <a:endParaRPr lang="tr-TR" dirty="0"/>
          </a:p>
        </p:txBody>
      </p:sp>
      <p:sp>
        <p:nvSpPr>
          <p:cNvPr id="6" name="5 Yuvarlatılmış Dikdörtgen"/>
          <p:cNvSpPr/>
          <p:nvPr/>
        </p:nvSpPr>
        <p:spPr>
          <a:xfrm>
            <a:off x="3571868" y="2571744"/>
            <a:ext cx="2143140" cy="13573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ÖNLEYİCİ AÇIKLAMALAR YAPMAK</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solidFill>
                  <a:srgbClr val="FF0000"/>
                </a:solidFill>
              </a:rPr>
              <a:t>AİLE TUTUMLARI</a:t>
            </a:r>
            <a:endParaRPr lang="tr-TR" dirty="0">
              <a:solidFill>
                <a:srgbClr val="FF0000"/>
              </a:solidFill>
            </a:endParaRPr>
          </a:p>
        </p:txBody>
      </p:sp>
      <p:sp>
        <p:nvSpPr>
          <p:cNvPr id="3" name="2 İçerik Yer Tutucusu"/>
          <p:cNvSpPr>
            <a:spLocks noGrp="1"/>
          </p:cNvSpPr>
          <p:nvPr>
            <p:ph idx="1"/>
          </p:nvPr>
        </p:nvSpPr>
        <p:spPr/>
        <p:txBody>
          <a:bodyPr/>
          <a:lstStyle/>
          <a:p>
            <a:pPr>
              <a:buNone/>
            </a:pPr>
            <a:r>
              <a:rPr lang="tr-TR" dirty="0" smtClean="0"/>
              <a:t>		</a:t>
            </a:r>
            <a:r>
              <a:rPr lang="tr-TR" sz="3500" dirty="0" smtClean="0"/>
              <a:t>Çocuk yetiştirmede ilk 6 yaş çok önemlidir. </a:t>
            </a:r>
            <a:r>
              <a:rPr lang="tr-TR" sz="3500" dirty="0" smtClean="0">
                <a:solidFill>
                  <a:srgbClr val="FF0000"/>
                </a:solidFill>
              </a:rPr>
              <a:t>Bireyler 6 yaşına kadar kişilik gelişimlerinin büyük bir kısmını tamamlar. </a:t>
            </a:r>
            <a:r>
              <a:rPr lang="tr-TR" sz="3500" dirty="0" smtClean="0"/>
              <a:t>Bu yüzden, çocukluk döneminde, ailelerin doğru tutumu sergilemesi, sağlıklı bir birey olmasında etkilidir</a:t>
            </a:r>
            <a:r>
              <a:rPr lang="tr-TR" dirty="0" smtClean="0"/>
              <a:t>.</a:t>
            </a:r>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t>
            </a:r>
            <a:endParaRPr lang="tr-TR" dirty="0"/>
          </a:p>
        </p:txBody>
      </p:sp>
      <p:sp>
        <p:nvSpPr>
          <p:cNvPr id="3" name="2 İçerik Yer Tutucusu"/>
          <p:cNvSpPr>
            <a:spLocks noGrp="1"/>
          </p:cNvSpPr>
          <p:nvPr>
            <p:ph idx="1"/>
          </p:nvPr>
        </p:nvSpPr>
        <p:spPr/>
        <p:txBody>
          <a:bodyPr>
            <a:normAutofit lnSpcReduction="10000"/>
          </a:bodyPr>
          <a:lstStyle/>
          <a:p>
            <a:pPr>
              <a:buNone/>
            </a:pPr>
            <a:r>
              <a:rPr lang="tr-TR" dirty="0" smtClean="0"/>
              <a:t>		Çocukların gelişiminde ailenin katkısı en fazla olan yapıdır. </a:t>
            </a:r>
            <a:r>
              <a:rPr lang="tr-TR" dirty="0" smtClean="0">
                <a:solidFill>
                  <a:srgbClr val="FF0000"/>
                </a:solidFill>
              </a:rPr>
              <a:t>Demokratik aile ortamında yetişen çocuklar toplum içerinde kendini gerçekleştirmiş birey olurlar.</a:t>
            </a:r>
          </a:p>
          <a:p>
            <a:pPr>
              <a:buNone/>
            </a:pPr>
            <a:r>
              <a:rPr lang="tr-TR" dirty="0" smtClean="0"/>
              <a:t>		Çocuk yetiştirmede ailelere büyük roller düşüyor. Maddi olanakların yanında onlara kişilik gelişimi için fırsatlar sunarak birey olmaları konusunda destek olmaları gerekmektedir.</a:t>
            </a:r>
          </a:p>
          <a:p>
            <a:pPr>
              <a:buNone/>
            </a:pPr>
            <a:endParaRPr lang="tr-TR"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Okul VELİ İLİŞKİSİ</a:t>
            </a:r>
            <a:endParaRPr lang="tr-TR" dirty="0"/>
          </a:p>
        </p:txBody>
      </p:sp>
      <p:sp>
        <p:nvSpPr>
          <p:cNvPr id="3" name="2 İçerik Yer Tutucusu"/>
          <p:cNvSpPr>
            <a:spLocks noGrp="1"/>
          </p:cNvSpPr>
          <p:nvPr>
            <p:ph idx="1"/>
          </p:nvPr>
        </p:nvSpPr>
        <p:spPr/>
        <p:txBody>
          <a:bodyPr>
            <a:normAutofit lnSpcReduction="10000"/>
          </a:bodyPr>
          <a:lstStyle/>
          <a:p>
            <a:pPr>
              <a:buNone/>
            </a:pPr>
            <a:r>
              <a:rPr lang="tr-TR" dirty="0" smtClean="0"/>
              <a:t>		</a:t>
            </a:r>
            <a:r>
              <a:rPr lang="tr-TR" sz="4400" dirty="0" smtClean="0"/>
              <a:t>Okul öncesi eğitim bie kreş değildir. Öğrencilere gerekli modüllerle ve oyunlarla eğitim verilir. Velilerin bu farkı iyi bilip, Okul Öncesi Öğretmenlere, çocuğun gelişimi için destek olması gerekmektedir.</a:t>
            </a:r>
            <a:endParaRPr lang="tr-TR" sz="4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Velİ olarak beklentİler</a:t>
            </a:r>
            <a:endParaRPr lang="tr-TR" dirty="0"/>
          </a:p>
        </p:txBody>
      </p:sp>
      <p:sp>
        <p:nvSpPr>
          <p:cNvPr id="3" name="2 İçerik Yer Tutucusu"/>
          <p:cNvSpPr>
            <a:spLocks noGrp="1"/>
          </p:cNvSpPr>
          <p:nvPr>
            <p:ph idx="1"/>
          </p:nvPr>
        </p:nvSpPr>
        <p:spPr/>
        <p:txBody>
          <a:bodyPr/>
          <a:lstStyle/>
          <a:p>
            <a:r>
              <a:rPr lang="tr-TR" dirty="0" smtClean="0"/>
              <a:t>Veli olarak sürekli öğretmene müdehale etmeyin.</a:t>
            </a:r>
          </a:p>
          <a:p>
            <a:r>
              <a:rPr lang="tr-TR" dirty="0" smtClean="0"/>
              <a:t>Öğretmen çocuk hakkında birşey diyorsa, düşünün, öğretmenin söylediği bilgiler çocuk için gereklidir(Öğretmene karşı suçlayıcı ifade kullanmayın).</a:t>
            </a:r>
          </a:p>
          <a:p>
            <a:r>
              <a:rPr lang="tr-TR" dirty="0" smtClean="0"/>
              <a:t>Okul kreş değildir, öğretmen de bakıcı değildir; eğitimcidir.</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t>
            </a:r>
            <a:endParaRPr lang="tr-TR" dirty="0"/>
          </a:p>
        </p:txBody>
      </p:sp>
      <p:sp>
        <p:nvSpPr>
          <p:cNvPr id="3" name="2 İçerik Yer Tutucusu"/>
          <p:cNvSpPr>
            <a:spLocks noGrp="1"/>
          </p:cNvSpPr>
          <p:nvPr>
            <p:ph idx="1"/>
          </p:nvPr>
        </p:nvSpPr>
        <p:spPr>
          <a:xfrm>
            <a:off x="304800" y="571480"/>
            <a:ext cx="8686800" cy="5508645"/>
          </a:xfrm>
        </p:spPr>
        <p:txBody>
          <a:bodyPr>
            <a:normAutofit fontScale="92500" lnSpcReduction="20000"/>
          </a:bodyPr>
          <a:lstStyle/>
          <a:p>
            <a:r>
              <a:rPr lang="tr-TR" dirty="0" smtClean="0"/>
              <a:t>Özbakım becerileri(Tuvaleti yapma, ayakkabı-mont giyinme,yemek yeme vb.) konusunda, öğretmen sorumlu değildir. Bu davranışların geliştirlmesini öğretmenden beklemeyiniz.</a:t>
            </a:r>
          </a:p>
          <a:p>
            <a:r>
              <a:rPr lang="tr-TR" dirty="0" smtClean="0"/>
              <a:t>Giriş ve çıkış saatlerine dikkat ediniz. Ne öğrenciyi erken getirin ne de geç alın. Zamanında olmayan şeyler aksar.</a:t>
            </a:r>
          </a:p>
          <a:p>
            <a:r>
              <a:rPr lang="tr-TR" dirty="0" smtClean="0"/>
              <a:t>Öğretmen çocuk için bir çözüm önerisi sunuyorsa itiraz etmeyin. Unutmayın işin uzmanı onlardır!</a:t>
            </a:r>
          </a:p>
          <a:p>
            <a:r>
              <a:rPr lang="tr-TR" dirty="0" smtClean="0"/>
              <a:t>Ders saatleri içerisinde öğretmenler ile görüşme yapmayın. Öğretmenin zamanında aldığınız her an sınıfta olan çocukların eğitim hakkından alıyorsunuz.</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t>
            </a:r>
            <a:endParaRPr lang="tr-TR" dirty="0"/>
          </a:p>
        </p:txBody>
      </p:sp>
      <p:sp>
        <p:nvSpPr>
          <p:cNvPr id="3" name="2 İçerik Yer Tutucusu"/>
          <p:cNvSpPr>
            <a:spLocks noGrp="1"/>
          </p:cNvSpPr>
          <p:nvPr>
            <p:ph idx="1"/>
          </p:nvPr>
        </p:nvSpPr>
        <p:spPr>
          <a:xfrm>
            <a:off x="304800" y="357166"/>
            <a:ext cx="8686800" cy="5722959"/>
          </a:xfrm>
        </p:spPr>
        <p:txBody>
          <a:bodyPr>
            <a:normAutofit fontScale="92500" lnSpcReduction="20000"/>
          </a:bodyPr>
          <a:lstStyle/>
          <a:p>
            <a:r>
              <a:rPr lang="tr-TR" dirty="0" smtClean="0"/>
              <a:t>Eğer bir sorununuz varsa, kendi aranızdan ziyade öğretmen ile aşmaya çalışın. Sorununuzu yardımcı personele iletmeyin onun görevi değildir. Direkt öğretmen ile iletişime geçin.</a:t>
            </a:r>
          </a:p>
          <a:p>
            <a:r>
              <a:rPr lang="tr-TR" dirty="0" smtClean="0"/>
              <a:t>Okulumuzda ki her çocuk özeldir ama kurallar her birey için geçerlidir. Kurallara itiraz etmeyin.</a:t>
            </a:r>
          </a:p>
          <a:p>
            <a:r>
              <a:rPr lang="tr-TR" dirty="0" smtClean="0"/>
              <a:t>Çocukların tuvalet konusunda altına kaçırma vb. gibi durumlarda velinin hemen okula gelip yardım etmesi gerekmektedir. Günümüzde çocuk istismarı olayları çok olduğundan, yanlış anlaşılmalara maruz kalmamak için öğretmenin ve yardımcı personelin bu sorumluluğu almak istememesi son derece doğaldır.</a:t>
            </a: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t>
            </a:r>
            <a:endParaRPr lang="tr-TR" dirty="0"/>
          </a:p>
        </p:txBody>
      </p:sp>
      <p:sp>
        <p:nvSpPr>
          <p:cNvPr id="3" name="2 İçerik Yer Tutucusu"/>
          <p:cNvSpPr>
            <a:spLocks noGrp="1"/>
          </p:cNvSpPr>
          <p:nvPr>
            <p:ph idx="1"/>
          </p:nvPr>
        </p:nvSpPr>
        <p:spPr>
          <a:xfrm>
            <a:off x="304800" y="714356"/>
            <a:ext cx="8686800" cy="5365769"/>
          </a:xfrm>
        </p:spPr>
        <p:txBody>
          <a:bodyPr/>
          <a:lstStyle/>
          <a:p>
            <a:r>
              <a:rPr lang="tr-TR" dirty="0" smtClean="0"/>
              <a:t>Öğretmen profesyonel kişidir. İletişime geçerken karşılıklı saygı çok önemlidir.</a:t>
            </a:r>
          </a:p>
          <a:p>
            <a:r>
              <a:rPr lang="tr-TR" dirty="0" smtClean="0"/>
              <a:t>Unutmayın! Öğretmenlerinde özel hayatlari, aileleri ve çocukları vardır. Mesai saatlerinden sonra çok gerek kalmadıkça telefondan aramayın ya da mesaj atmayın.</a:t>
            </a:r>
          </a:p>
          <a:p>
            <a:r>
              <a:rPr lang="tr-TR" dirty="0" smtClean="0"/>
              <a:t>Koyulan kurallar ve sizlerden beklentilerimizin hepsi çocuklarımızın düzenli eğitim almaları içindir.</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t>
            </a:r>
            <a:endParaRPr lang="tr-TR" dirty="0"/>
          </a:p>
        </p:txBody>
      </p:sp>
      <p:sp>
        <p:nvSpPr>
          <p:cNvPr id="3" name="2 İçerik Yer Tutucusu"/>
          <p:cNvSpPr>
            <a:spLocks noGrp="1"/>
          </p:cNvSpPr>
          <p:nvPr>
            <p:ph idx="1"/>
          </p:nvPr>
        </p:nvSpPr>
        <p:spPr>
          <a:xfrm>
            <a:off x="0" y="642918"/>
            <a:ext cx="9144000" cy="5294331"/>
          </a:xfrm>
        </p:spPr>
        <p:txBody>
          <a:bodyPr>
            <a:noAutofit/>
          </a:bodyPr>
          <a:lstStyle/>
          <a:p>
            <a:pPr>
              <a:buNone/>
            </a:pPr>
            <a:endParaRPr lang="tr-TR" sz="4000" dirty="0" smtClean="0">
              <a:latin typeface="Times New Roman" pitchFamily="18" charset="0"/>
              <a:cs typeface="Times New Roman" pitchFamily="18" charset="0"/>
            </a:endParaRPr>
          </a:p>
          <a:p>
            <a:pPr>
              <a:buNone/>
            </a:pPr>
            <a:endParaRPr lang="tr-TR" sz="4000" dirty="0" smtClean="0">
              <a:latin typeface="Times New Roman" pitchFamily="18" charset="0"/>
              <a:cs typeface="Times New Roman" pitchFamily="18" charset="0"/>
            </a:endParaRPr>
          </a:p>
          <a:p>
            <a:pPr algn="ctr">
              <a:buNone/>
            </a:pPr>
            <a:r>
              <a:rPr lang="tr-TR" sz="3500" b="1" i="1" dirty="0" smtClean="0">
                <a:solidFill>
                  <a:srgbClr val="92D050"/>
                </a:solidFill>
                <a:latin typeface="Times New Roman" pitchFamily="18" charset="0"/>
                <a:cs typeface="Times New Roman" pitchFamily="18" charset="0"/>
              </a:rPr>
              <a:t>DİNLEDİĞİNİZ İÇİN TEŞEKKÜR EDERİM</a:t>
            </a:r>
          </a:p>
          <a:p>
            <a:pPr algn="r">
              <a:buNone/>
            </a:pPr>
            <a:endParaRPr lang="tr-TR" sz="3500" dirty="0" smtClean="0">
              <a:latin typeface="Times New Roman" pitchFamily="18" charset="0"/>
              <a:cs typeface="Times New Roman" pitchFamily="18" charset="0"/>
            </a:endParaRPr>
          </a:p>
          <a:p>
            <a:pPr algn="r">
              <a:buNone/>
            </a:pPr>
            <a:endParaRPr lang="tr-TR" sz="3500" dirty="0" smtClean="0">
              <a:latin typeface="Times New Roman" pitchFamily="18" charset="0"/>
              <a:cs typeface="Times New Roman" pitchFamily="18" charset="0"/>
            </a:endParaRPr>
          </a:p>
          <a:p>
            <a:pPr algn="r">
              <a:buNone/>
            </a:pPr>
            <a:r>
              <a:rPr lang="tr-TR" sz="2500" b="1" dirty="0" smtClean="0">
                <a:latin typeface="Times New Roman" pitchFamily="18" charset="0"/>
                <a:cs typeface="Times New Roman" pitchFamily="18" charset="0"/>
              </a:rPr>
              <a:t>Burak Erbay YALÇIN</a:t>
            </a:r>
          </a:p>
          <a:p>
            <a:pPr algn="r">
              <a:buNone/>
            </a:pPr>
            <a:r>
              <a:rPr lang="tr-TR" sz="2500" dirty="0" smtClean="0">
                <a:latin typeface="Times New Roman" pitchFamily="18" charset="0"/>
                <a:cs typeface="Times New Roman" pitchFamily="18" charset="0"/>
              </a:rPr>
              <a:t>Psikolojik Danışman</a:t>
            </a:r>
            <a:endParaRPr lang="tr-TR" sz="25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457200"/>
            <a:ext cx="8686800" cy="4829188"/>
          </a:xfrm>
        </p:spPr>
        <p:txBody>
          <a:bodyPr>
            <a:normAutofit/>
          </a:bodyPr>
          <a:lstStyle/>
          <a:p>
            <a:pPr algn="ctr"/>
            <a:r>
              <a:rPr lang="tr-TR" dirty="0" smtClean="0">
                <a:solidFill>
                  <a:srgbClr val="0070C0"/>
                </a:solidFill>
                <a:latin typeface="Times New Roman" pitchFamily="18" charset="0"/>
                <a:cs typeface="Times New Roman" pitchFamily="18" charset="0"/>
              </a:rPr>
              <a:t>aİleLErİn kullandIKLARI TUTUMLARA BAKALIM</a:t>
            </a:r>
            <a:endParaRPr lang="tr-TR" dirty="0">
              <a:solidFill>
                <a:srgbClr val="0070C0"/>
              </a:solidFill>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pPr>
              <a:buNone/>
            </a:pPr>
            <a:r>
              <a:rPr lang="tr-TR" dirty="0" smtClean="0"/>
              <a:t> </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1.</a:t>
            </a:r>
            <a:r>
              <a:rPr lang="tr-TR" dirty="0" smtClean="0">
                <a:latin typeface="Times New Roman" pitchFamily="18" charset="0"/>
                <a:cs typeface="Times New Roman" pitchFamily="18" charset="0"/>
              </a:rPr>
              <a:t>BASKICI TUTUM</a:t>
            </a:r>
            <a:endParaRPr lang="tr-TR" dirty="0"/>
          </a:p>
        </p:txBody>
      </p:sp>
      <p:sp>
        <p:nvSpPr>
          <p:cNvPr id="3" name="2 İçerik Yer Tutucusu"/>
          <p:cNvSpPr>
            <a:spLocks noGrp="1"/>
          </p:cNvSpPr>
          <p:nvPr>
            <p:ph idx="1"/>
          </p:nvPr>
        </p:nvSpPr>
        <p:spPr/>
        <p:txBody>
          <a:bodyPr>
            <a:normAutofit fontScale="92500" lnSpcReduction="10000"/>
          </a:bodyPr>
          <a:lstStyle/>
          <a:p>
            <a:pPr>
              <a:buNone/>
            </a:pPr>
            <a:r>
              <a:rPr lang="tr-TR" dirty="0" smtClean="0"/>
              <a:t>		Genelde anne baba isteklerini çocuğa zorla ve şiddetle uygulayarak yaptırır. </a:t>
            </a:r>
            <a:r>
              <a:rPr lang="tr-TR" dirty="0" smtClean="0">
                <a:solidFill>
                  <a:srgbClr val="FF0000"/>
                </a:solidFill>
              </a:rPr>
              <a:t>Burada patron anne-babadır.</a:t>
            </a:r>
          </a:p>
          <a:p>
            <a:pPr>
              <a:buNone/>
            </a:pPr>
            <a:r>
              <a:rPr lang="tr-TR" dirty="0" smtClean="0"/>
              <a:t>		Böyle aile ortamında büyüyen çocuklar, aileden çekineceği için, kendisini size açamaz. Okulda ya da sosyal hayatta karşılaşacakları sorunları, aileden korktuğu için aktaramaz.  Aile içinde şeffaf olamadığı için ihmal ya da istismara maruz kaldığı zaman size </a:t>
            </a:r>
            <a:r>
              <a:rPr lang="tr-TR" b="1" dirty="0" smtClean="0"/>
              <a:t>açık açık söyleyemez.</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t>
            </a:r>
            <a:endParaRPr lang="tr-TR" dirty="0"/>
          </a:p>
        </p:txBody>
      </p:sp>
      <p:sp>
        <p:nvSpPr>
          <p:cNvPr id="3" name="2 İçerik Yer Tutucusu"/>
          <p:cNvSpPr>
            <a:spLocks noGrp="1"/>
          </p:cNvSpPr>
          <p:nvPr>
            <p:ph idx="1"/>
          </p:nvPr>
        </p:nvSpPr>
        <p:spPr/>
        <p:txBody>
          <a:bodyPr/>
          <a:lstStyle/>
          <a:p>
            <a:pPr>
              <a:buNone/>
            </a:pPr>
            <a:r>
              <a:rPr lang="tr-TR" dirty="0" smtClean="0"/>
              <a:t> </a:t>
            </a:r>
            <a:endParaRPr lang="tr-TR" dirty="0"/>
          </a:p>
        </p:txBody>
      </p:sp>
      <p:sp>
        <p:nvSpPr>
          <p:cNvPr id="5" name="4 Oval"/>
          <p:cNvSpPr/>
          <p:nvPr/>
        </p:nvSpPr>
        <p:spPr>
          <a:xfrm>
            <a:off x="214282" y="2214554"/>
            <a:ext cx="3214710" cy="24288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cxnSp>
        <p:nvCxnSpPr>
          <p:cNvPr id="7" name="6 Düz Ok Bağlayıcısı"/>
          <p:cNvCxnSpPr/>
          <p:nvPr/>
        </p:nvCxnSpPr>
        <p:spPr>
          <a:xfrm>
            <a:off x="3714744" y="3429000"/>
            <a:ext cx="192882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7 Oval"/>
          <p:cNvSpPr/>
          <p:nvPr/>
        </p:nvSpPr>
        <p:spPr>
          <a:xfrm>
            <a:off x="6072198" y="2786058"/>
            <a:ext cx="2571768" cy="15001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ÇOCUK</a:t>
            </a:r>
            <a:endParaRPr lang="tr-TR" dirty="0"/>
          </a:p>
        </p:txBody>
      </p:sp>
      <p:sp>
        <p:nvSpPr>
          <p:cNvPr id="9" name="8 Metin kutusu"/>
          <p:cNvSpPr txBox="1"/>
          <p:nvPr/>
        </p:nvSpPr>
        <p:spPr>
          <a:xfrm>
            <a:off x="642910" y="3286124"/>
            <a:ext cx="2357454" cy="492443"/>
          </a:xfrm>
          <a:prstGeom prst="rect">
            <a:avLst/>
          </a:prstGeom>
          <a:noFill/>
        </p:spPr>
        <p:txBody>
          <a:bodyPr wrap="square" rtlCol="0">
            <a:spAutoFit/>
          </a:bodyPr>
          <a:lstStyle/>
          <a:p>
            <a:r>
              <a:rPr lang="tr-TR" sz="2600" dirty="0" smtClean="0"/>
              <a:t>ANNE-BABA</a:t>
            </a:r>
            <a:endParaRPr lang="tr-TR" sz="2600" dirty="0"/>
          </a:p>
        </p:txBody>
      </p:sp>
      <p:sp>
        <p:nvSpPr>
          <p:cNvPr id="10" name="9 Sağ Ok"/>
          <p:cNvSpPr/>
          <p:nvPr/>
        </p:nvSpPr>
        <p:spPr>
          <a:xfrm>
            <a:off x="3643306" y="3214686"/>
            <a:ext cx="2357454" cy="8572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BASKICI TUTUM SERGİLEYEN AİLEDE YETİŞEN BİREYLER:</a:t>
            </a:r>
            <a:endParaRPr lang="tr-TR" dirty="0"/>
          </a:p>
        </p:txBody>
      </p:sp>
      <p:sp>
        <p:nvSpPr>
          <p:cNvPr id="3" name="2 İçerik Yer Tutucusu"/>
          <p:cNvSpPr>
            <a:spLocks noGrp="1"/>
          </p:cNvSpPr>
          <p:nvPr>
            <p:ph idx="1"/>
          </p:nvPr>
        </p:nvSpPr>
        <p:spPr/>
        <p:txBody>
          <a:bodyPr/>
          <a:lstStyle/>
          <a:p>
            <a:r>
              <a:rPr lang="tr-TR" dirty="0" smtClean="0"/>
              <a:t>Kendileri ifade etmede sorunlar yaşar.</a:t>
            </a:r>
          </a:p>
          <a:p>
            <a:r>
              <a:rPr lang="tr-TR" dirty="0" smtClean="0"/>
              <a:t>Özgüvenleri oldukça düşüktür.</a:t>
            </a:r>
          </a:p>
          <a:p>
            <a:r>
              <a:rPr lang="tr-TR" dirty="0" smtClean="0"/>
              <a:t>İkili ilişkilerde ve grup içerisinde sorumluluk almazlar.</a:t>
            </a:r>
          </a:p>
          <a:p>
            <a:r>
              <a:rPr lang="tr-TR" dirty="0" smtClean="0"/>
              <a:t>İsteklerini açık bir şekilde ifade etmezler.</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Times New Roman" pitchFamily="18" charset="0"/>
                <a:cs typeface="Times New Roman" pitchFamily="18" charset="0"/>
              </a:rPr>
              <a:t>2.</a:t>
            </a:r>
            <a:r>
              <a:rPr lang="tr-TR" dirty="0" err="1" smtClean="0">
                <a:latin typeface="Times New Roman" pitchFamily="18" charset="0"/>
                <a:cs typeface="Times New Roman" pitchFamily="18" charset="0"/>
              </a:rPr>
              <a:t>Tavizkar</a:t>
            </a:r>
            <a:r>
              <a:rPr lang="tr-TR" dirty="0" smtClean="0">
                <a:latin typeface="Times New Roman" pitchFamily="18" charset="0"/>
                <a:cs typeface="Times New Roman" pitchFamily="18" charset="0"/>
              </a:rPr>
              <a:t> tutum</a:t>
            </a:r>
            <a:endParaRPr lang="tr-TR"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pPr>
              <a:buNone/>
            </a:pPr>
            <a:r>
              <a:rPr lang="tr-TR" dirty="0" smtClean="0"/>
              <a:t>		Bu tutumda ise, çocuk anne babaya isteklerini zorla ya da şiddet uygulayarak yaptırır. </a:t>
            </a:r>
            <a:r>
              <a:rPr lang="tr-TR" dirty="0" smtClean="0">
                <a:solidFill>
                  <a:srgbClr val="FF0000"/>
                </a:solidFill>
              </a:rPr>
              <a:t>Burada patron çocuktur.</a:t>
            </a:r>
          </a:p>
          <a:p>
            <a:pPr>
              <a:buNone/>
            </a:pPr>
            <a:r>
              <a:rPr lang="tr-TR" dirty="0" smtClean="0"/>
              <a:t>		Böyle aile ortamında yetişen çocuklar, kendilerinin her şeyi yapacağını ve yaptıracağını düşünür. </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t>
            </a:r>
            <a:endParaRPr lang="tr-TR" dirty="0"/>
          </a:p>
        </p:txBody>
      </p:sp>
      <p:sp>
        <p:nvSpPr>
          <p:cNvPr id="3" name="2 İçerik Yer Tutucusu"/>
          <p:cNvSpPr>
            <a:spLocks noGrp="1"/>
          </p:cNvSpPr>
          <p:nvPr>
            <p:ph idx="1"/>
          </p:nvPr>
        </p:nvSpPr>
        <p:spPr/>
        <p:txBody>
          <a:bodyPr/>
          <a:lstStyle/>
          <a:p>
            <a:pPr>
              <a:buNone/>
            </a:pPr>
            <a:r>
              <a:rPr lang="tr-TR" dirty="0" smtClean="0"/>
              <a:t> </a:t>
            </a:r>
            <a:endParaRPr lang="tr-TR" dirty="0"/>
          </a:p>
        </p:txBody>
      </p:sp>
      <p:sp>
        <p:nvSpPr>
          <p:cNvPr id="4" name="3 Oval"/>
          <p:cNvSpPr/>
          <p:nvPr/>
        </p:nvSpPr>
        <p:spPr>
          <a:xfrm>
            <a:off x="285720" y="2214554"/>
            <a:ext cx="3357586" cy="26432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500" dirty="0" smtClean="0"/>
              <a:t>ÇOCUK</a:t>
            </a:r>
            <a:endParaRPr lang="tr-TR" sz="2500" dirty="0"/>
          </a:p>
        </p:txBody>
      </p:sp>
      <p:sp>
        <p:nvSpPr>
          <p:cNvPr id="5" name="4 Sağ Ok"/>
          <p:cNvSpPr/>
          <p:nvPr/>
        </p:nvSpPr>
        <p:spPr>
          <a:xfrm>
            <a:off x="3857620" y="3357562"/>
            <a:ext cx="2071702" cy="7858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5 Oval"/>
          <p:cNvSpPr/>
          <p:nvPr/>
        </p:nvSpPr>
        <p:spPr>
          <a:xfrm>
            <a:off x="6357950" y="3143248"/>
            <a:ext cx="2500330" cy="1143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dirty="0" smtClean="0"/>
              <a:t>ANNE-BABA</a:t>
            </a:r>
            <a:endParaRPr lang="tr-TR"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TAVİZKAR TUTUM SERGİLEYEN AİLEDE YETİŞEN BİREYLER</a:t>
            </a: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t>Bencil olurlar.</a:t>
            </a:r>
          </a:p>
          <a:p>
            <a:r>
              <a:rPr lang="tr-TR" dirty="0" smtClean="0"/>
              <a:t>Paylaşma duygusunu bilmezler.</a:t>
            </a:r>
          </a:p>
          <a:p>
            <a:r>
              <a:rPr lang="tr-TR" dirty="0" smtClean="0"/>
              <a:t>Aşırı özgüvenli olacakları için hayatlarında yaptıkları yanlışlarda hemen pes ederler.</a:t>
            </a:r>
          </a:p>
          <a:p>
            <a:r>
              <a:rPr lang="tr-TR" dirty="0" smtClean="0"/>
              <a:t>Hatalı olduklarını kabul etmezler.</a:t>
            </a:r>
          </a:p>
          <a:p>
            <a:r>
              <a:rPr lang="tr-TR" dirty="0" smtClean="0"/>
              <a:t>Ben merkezci olurlar.</a:t>
            </a:r>
          </a:p>
          <a:p>
            <a:r>
              <a:rPr lang="tr-TR" dirty="0" smtClean="0"/>
              <a:t>Arkadaşlık becerilerinde kurmada sorun yaşarlar.</a:t>
            </a:r>
          </a:p>
          <a:p>
            <a:r>
              <a:rPr lang="tr-TR" dirty="0" smtClean="0"/>
              <a:t>Hata yaptıkları zaman kişilikleri olumsuz etkilenir.</a:t>
            </a:r>
          </a:p>
          <a:p>
            <a:r>
              <a:rPr lang="tr-TR" dirty="0" smtClean="0"/>
              <a:t>İleride aile yaşantısında eşlerine ve çocuklarına karşı ilgisiz olurlar.  </a:t>
            </a:r>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170</TotalTime>
  <Words>626</Words>
  <PresentationFormat>Ekran Gösterisi (4:3)</PresentationFormat>
  <Paragraphs>119</Paragraphs>
  <Slides>26</Slides>
  <Notes>0</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Gezinti</vt:lpstr>
      <vt:lpstr>ÇOCUK GELİŞİMİNDE  AİLE TUTUMLARI</vt:lpstr>
      <vt:lpstr>AİLE TUTUMLARI</vt:lpstr>
      <vt:lpstr>aİleLErİn kullandIKLARI TUTUMLARA BAKALIM</vt:lpstr>
      <vt:lpstr>1.BASKICI TUTUM</vt:lpstr>
      <vt:lpstr> </vt:lpstr>
      <vt:lpstr>BASKICI TUTUM SERGİLEYEN AİLEDE YETİŞEN BİREYLER:</vt:lpstr>
      <vt:lpstr>2.Tavizkar tutum</vt:lpstr>
      <vt:lpstr> </vt:lpstr>
      <vt:lpstr>TAVİZKAR TUTUM SERGİLEYEN AİLEDE YETİŞEN BİREYLER</vt:lpstr>
      <vt:lpstr>3.AŞIRI KORUMACI AİLE TUTUMU</vt:lpstr>
      <vt:lpstr>  </vt:lpstr>
      <vt:lpstr>AŞIRI KORUMACI AİLE TUTUMU SERGİLEYEN AİLEDE YETİŞEN BİREYLER:</vt:lpstr>
      <vt:lpstr>PEKİ EN SAĞLIKLI AİLE TUTUMU NEDİR?</vt:lpstr>
      <vt:lpstr>DEMOKRATİK AİLE TUTUMU </vt:lpstr>
      <vt:lpstr> </vt:lpstr>
      <vt:lpstr>DEMOKRATİK AİLE TUTUMUNDA YETİŞEN ÇOCUKLARDA:</vt:lpstr>
      <vt:lpstr>DEMOKRATİK AİLE TUTUMUNUN BASAMAKLARI</vt:lpstr>
      <vt:lpstr>Çocuk VE İLETİŞİM</vt:lpstr>
      <vt:lpstr>Olumlu davranIŞ GELİŞTİRME</vt:lpstr>
      <vt:lpstr> </vt:lpstr>
      <vt:lpstr>Okul VELİ İLİŞKİSİ</vt:lpstr>
      <vt:lpstr>Velİ olarak beklentİler</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 GELİŞİMİNDE  AİLE TUTUMLARI</dc:title>
  <dc:creator>Acer</dc:creator>
  <cp:lastModifiedBy>BT</cp:lastModifiedBy>
  <cp:revision>23</cp:revision>
  <dcterms:created xsi:type="dcterms:W3CDTF">2018-11-06T16:19:38Z</dcterms:created>
  <dcterms:modified xsi:type="dcterms:W3CDTF">2019-03-27T06:44:09Z</dcterms:modified>
</cp:coreProperties>
</file>